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71" r:id="rId4"/>
    <p:sldId id="267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6" r:id="rId15"/>
    <p:sldId id="281" r:id="rId16"/>
    <p:sldId id="282" r:id="rId17"/>
    <p:sldId id="285" r:id="rId18"/>
    <p:sldId id="284" r:id="rId19"/>
    <p:sldId id="283" r:id="rId20"/>
    <p:sldId id="288" r:id="rId21"/>
    <p:sldId id="287" r:id="rId22"/>
    <p:sldId id="294" r:id="rId23"/>
    <p:sldId id="29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302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FF9194B-A641-48CD-A413-EFB86CE45509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A9B056A-8C18-40D4-9330-AA832AFE8A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ndars.ru/college/pravovedenie/sdelka.html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udit-it.ru/terms/trud/trudovoy_dogovor.html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udit-it.ru/terms/taxation/nalog_na_imushchestvo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340325/28916ee0bbdf24214da0c780cd7ad21d728f37a4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udit-it.ru/terms/agreements/nekommercheskaya_organizatsiya.html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996952"/>
            <a:ext cx="7795592" cy="2870448"/>
          </a:xfrm>
        </p:spPr>
        <p:txBody>
          <a:bodyPr>
            <a:normAutofit/>
          </a:bodyPr>
          <a:lstStyle/>
          <a:p>
            <a:r>
              <a:rPr lang="ru-RU" dirty="0" smtClean="0"/>
              <a:t>Тема: </a:t>
            </a:r>
            <a:br>
              <a:rPr lang="ru-RU" dirty="0" smtClean="0"/>
            </a:br>
            <a:r>
              <a:rPr lang="ru-RU" dirty="0" smtClean="0"/>
              <a:t>Субъекты </a:t>
            </a:r>
            <a:r>
              <a:rPr lang="ru-RU" dirty="0"/>
              <a:t>предпринимательской деятельности в РФ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467544" y="359898"/>
            <a:ext cx="8371656" cy="3645166"/>
            <a:chOff x="467544" y="359898"/>
            <a:chExt cx="8371656" cy="3645166"/>
          </a:xfrm>
        </p:grpSpPr>
        <p:sp>
          <p:nvSpPr>
            <p:cNvPr id="4" name="Заголовок 1"/>
            <p:cNvSpPr txBox="1">
              <a:spLocks/>
            </p:cNvSpPr>
            <p:nvPr/>
          </p:nvSpPr>
          <p:spPr>
            <a:xfrm>
              <a:off x="467544" y="359898"/>
              <a:ext cx="8371656" cy="1412918"/>
            </a:xfrm>
            <a:prstGeom prst="rect">
              <a:avLst/>
            </a:prstGeom>
          </p:spPr>
          <p:txBody>
            <a:bodyPr vert="horz" anchor="b">
              <a:normAutofit fontScale="975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44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6" name="Picture 2" descr="http://www.playcast.ru/uploads/2018/12/14/26305055.gif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8024" y="1196752"/>
              <a:ext cx="1825403" cy="28083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8a5/0008e244-a70d4349/img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ds02.infourok.ru/uploads/ex/1294/0000e96b-6873c976/img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83568" y="0"/>
            <a:ext cx="8460432" cy="6858000"/>
            <a:chOff x="683568" y="0"/>
            <a:chExt cx="8460432" cy="6858000"/>
          </a:xfrm>
        </p:grpSpPr>
        <p:pic>
          <p:nvPicPr>
            <p:cNvPr id="2" name="Picture 4" descr="https://fs00.infourok.ru/images/doc/229/58360/1/img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71600" y="0"/>
              <a:ext cx="8172400" cy="6858000"/>
            </a:xfrm>
            <a:prstGeom prst="rect">
              <a:avLst/>
            </a:prstGeom>
            <a:noFill/>
          </p:spPr>
        </p:pic>
        <p:pic>
          <p:nvPicPr>
            <p:cNvPr id="3" name="Picture 2" descr="https://ds05.infourok.ru/uploads/ex/08a5/0008e244-a70d4349/img22.jpg"/>
            <p:cNvPicPr>
              <a:picLocks noChangeAspect="1" noChangeArrowheads="1"/>
            </p:cNvPicPr>
            <p:nvPr/>
          </p:nvPicPr>
          <p:blipFill>
            <a:blip r:embed="rId3" cstate="print"/>
            <a:srcRect l="56391" t="25399" r="3959" b="7636"/>
            <a:stretch>
              <a:fillRect/>
            </a:stretch>
          </p:blipFill>
          <p:spPr bwMode="auto">
            <a:xfrm>
              <a:off x="683568" y="116632"/>
              <a:ext cx="1497009" cy="189621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892480" cy="4495800"/>
          </a:xfrm>
        </p:spPr>
        <p:txBody>
          <a:bodyPr>
            <a:normAutofit fontScale="975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Индивидуальный предприниматель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физическое лицо, зарегистрированное в установленном законом порядке и осуществляющее предпринимательскую деятельность без образования юридического лица.</a:t>
            </a:r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1331640" y="3356992"/>
            <a:ext cx="7560840" cy="3192355"/>
            <a:chOff x="1331640" y="3356992"/>
            <a:chExt cx="7560840" cy="3192355"/>
          </a:xfrm>
        </p:grpSpPr>
        <p:pic>
          <p:nvPicPr>
            <p:cNvPr id="6" name="Picture 2" descr="https://ds05.infourok.ru/uploads/ex/08a5/0008e244-a70d4349/img22.jpg"/>
            <p:cNvPicPr>
              <a:picLocks noChangeAspect="1" noChangeArrowheads="1"/>
            </p:cNvPicPr>
            <p:nvPr/>
          </p:nvPicPr>
          <p:blipFill>
            <a:blip r:embed="rId2" cstate="print"/>
            <a:srcRect l="56391" t="25399" r="3959" b="7636"/>
            <a:stretch>
              <a:fillRect/>
            </a:stretch>
          </p:blipFill>
          <p:spPr bwMode="auto">
            <a:xfrm>
              <a:off x="6372200" y="3356992"/>
              <a:ext cx="2520280" cy="3192355"/>
            </a:xfrm>
            <a:prstGeom prst="rect">
              <a:avLst/>
            </a:prstGeom>
            <a:noFill/>
          </p:spPr>
        </p:pic>
        <p:pic>
          <p:nvPicPr>
            <p:cNvPr id="7" name="Рисунок 6" descr="Delovaya-devushk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640" y="4005064"/>
              <a:ext cx="3384376" cy="253524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Индивидуальный предприниматель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589566"/>
            <a:ext cx="4316288" cy="507979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соответствии со ст.23 ГК РФ гражданин вправе заниматься предпринимательской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деятельностью без образования юридического лица с момента государственной регистрации в качестве индивидуального предпринимателя. Любой гражданин имеет право вести предпринимательскую деятельностью, но не всякий гражданин способен реализовать это право.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приобретения статуса индивидуального предпринимателя гражданин должен обладать следующими общими признаками субъекта гражданского права: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Правоспособностью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(способностью иметь гражданские права и нести обязанности)</a:t>
            </a: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Дееспособностью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(способностью своими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действяими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приобретать и осуществлять гражданские права)</a:t>
            </a: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Иметь место жительства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(место, где гражданин проживает постоянно или преимущественно).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0" y="1412776"/>
            <a:ext cx="4392487" cy="5184575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Осуществлять предпринимательскую деятельность могут только дееспособные граждане, то есть те, которые в состоянии самостоятельно совершать юридические действия, заключать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2" tooltip="Сделка"/>
              </a:rPr>
              <a:t>сделки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и исполнять их, приобретать имущество и владеть, пользоваться и распоряжаться им. По общему правилу гражданская дееспособность возникает в полном объеме с наступления совершеннолетия (по достижении 18 летнего возраста).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Статус индивидуального предпринимателя приобретается в результате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 государственной регистрации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гражданина в качестве индивидуального предпринимателя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Индивидуальный предприниматель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589566"/>
            <a:ext cx="4752528" cy="5007785"/>
          </a:xfrm>
        </p:spPr>
        <p:txBody>
          <a:bodyPr>
            <a:normAutofit fontScale="77500" lnSpcReduction="20000"/>
          </a:bodyPr>
          <a:lstStyle/>
          <a:p>
            <a:pPr algn="ctr" fontAlgn="base"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Регистрация индивидуального предпринимателя:</a:t>
            </a:r>
          </a:p>
          <a:p>
            <a:pPr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	Гражданин вправе заниматься предпринимательской деятельностью без образования юридического лица с момента государственной регистрации в качестве индивидуального предпринимателя, причём государственная регистрация может быть осуществлена только по месту его официальной постоянной регистрации по месту жительства.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4901" y="1589566"/>
            <a:ext cx="3886200" cy="507979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Для регистрации предпринимателя необходимо подготовить такие документы: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копию паспорта и свидетельства с номером ИНН;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квитанцию об уплате пошлины;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заявление о регистрации ИП определенного образца в двух экземплярах.</a:t>
            </a:r>
          </a:p>
          <a:p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Основные права и обязанности индивидуального предпринимателя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589566"/>
            <a:ext cx="8496944" cy="500778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Права ИП: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Возможность выбора видов деятельности, разрешенных законом.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Право нанимать работников.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Свобода выбора партнеров и товара. Предприниматель сам определяет сегмент рынка, на котором он будет развивать свое дело.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Право самостоятельного определения стоимости предлагаемых товаров и услуг.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ИП сам решает, как и сколько платить своим работникам.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Предприниматель вправе как угодно распоряжаться полученной прибылью.</a:t>
            </a:r>
          </a:p>
          <a:p>
            <a:pPr lvl="0" fontAlgn="base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ИП имеет право выступать в суде в качестве истца и ответчика.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Основные права и обязанности индивидуального предпринимателя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052736"/>
            <a:ext cx="8964488" cy="5544615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Обязанности ИП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ИП обязаны придерживаться норм действующего законодательства.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денежные операции оформляются документально. К таким документам относятся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2" tooltip="трудовой договор (определение, описание, подробности)"/>
              </a:rPr>
              <a:t>трудовой договор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контракт на поставку товара и т.д.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осуществления лицензируемых видов бизнеса предприниматель должен получить государственное разрешение – свидетельство, патент или лицензию.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сотрудники, которые принимаются на работу к индивидуальному предпринимателю, должны быть официально оформлены. То есть, ИП заключает с человеком трудовой контракт, договор о выполнении конкретных работ или другие соглашения. После оформления документов предприниматель обязан произвести необходимые отчисления в Фонд медицинского страхования, Пенсионный фонд и Фонд соцстрахования.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деятельность ИП причиняет вред окружающей среде, он обязан выполнять мероприятия для уменьшения негативных воздействий. Если бизнесмен не может решить этот вопрос самостоятельно, он должен обратиться в экологическую службу.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Предприниматель обязан своевременно уплачивать налоги в государственную казну.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Индивидуальный предприниматель – это участник рыночных отношений, который всегда должен уважать права покупателя.</a:t>
            </a: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по каким-то обстоятельствам у ИП поменялись данные (фамилия, место прописки или жительства, вид деятельности), он обязан уведомить об этом соответствующие органы – налоговую инспекцию, фонды и другие учреждения.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Преимущества статуса ИП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51840" cy="499715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Статус ИП имеет следующие преимущества по сравнению с регистрацией собственного предприятия:</a:t>
            </a:r>
          </a:p>
          <a:p>
            <a:pPr lvl="0" fontAlgn="base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упрощенность процессов создания и ликвидации бизнеса;</a:t>
            </a:r>
          </a:p>
          <a:p>
            <a:pPr lvl="0" fontAlgn="base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свободное использование собственной выручки;</a:t>
            </a:r>
          </a:p>
          <a:p>
            <a:pPr lvl="0" fontAlgn="base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не платится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  <a:hlinkClick r:id="rId2" tooltip="налог на имущество (определение, описание, подробности)"/>
              </a:rPr>
              <a:t>налог на имущество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используемое в предпринимательской деятельности;</a:t>
            </a:r>
          </a:p>
          <a:p>
            <a:pPr lvl="0" fontAlgn="base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упрощенный порядок ведения учета результатов хозяйственной деятельности и предоставления внешней отчетности;</a:t>
            </a:r>
          </a:p>
          <a:p>
            <a:pPr lvl="0" fontAlgn="base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упрощенный порядок принятия решений (не требуется собраний, протоколов и т. п.);</a:t>
            </a:r>
          </a:p>
          <a:p>
            <a:pPr lvl="0" fontAlgn="base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можно использовать в предпринимательской деятельности счёт и банковские карты, оформленные на физическое лицо.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Недостатки статуса ИП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589566"/>
            <a:ext cx="8892480" cy="5007785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/>
              <a:t>Основные недостатки:</a:t>
            </a:r>
          </a:p>
          <a:p>
            <a:pPr lvl="0" fontAlgn="base"/>
            <a:r>
              <a:rPr lang="ru-RU" dirty="0" smtClean="0"/>
              <a:t>отвечает по обязательствам своим имуществом;</a:t>
            </a:r>
          </a:p>
          <a:p>
            <a:pPr lvl="0" fontAlgn="base"/>
            <a:r>
              <a:rPr lang="ru-RU" dirty="0" smtClean="0"/>
              <a:t>не может получать некоторые лицензии (например, на розничную торговлю алкоголем, некоторыми лекарствами или сильнодействующими ядами);</a:t>
            </a:r>
          </a:p>
          <a:p>
            <a:pPr lvl="0" fontAlgn="base"/>
            <a:r>
              <a:rPr lang="ru-RU" dirty="0" smtClean="0"/>
              <a:t>согласно сложившейся практике, некоторые компании отказываются работать с ИП (так как ИП, находясь в большинстве случаев на УСНО, не платят НДС с работы или товара в бюджет и делать это приходится работающим с ними компаниям, что для них невыгодно, особенно, если они применяют схемы «оптимизации налогообложения»).</a:t>
            </a:r>
          </a:p>
          <a:p>
            <a:pPr lvl="0"/>
            <a:r>
              <a:rPr lang="ru-RU" dirty="0" smtClean="0"/>
              <a:t>отличие от общей гражданской правоспособности, которая прекращается лишь со смертью, предпринимательская правоспо­собность может быть утрачена и раньше.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712968" cy="12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Основаниям утраты статуса индивидуального предпринимателя: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784976" cy="499715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1)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заявление гражданина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признание индивидуального предпринимателя несостоятельным (банкротом).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Гражданин считается банкротом, если соответ­ствующие обязательства и (или) обязанность не исполнены им в течение трех месяцев с даты, когда они должны были быть исполнены, и сумма его обязательств превышает стоимость принадле­жащего ему имущества.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3)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ограничение предпринимательской правоспособности гражданина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(например, в связи с поступлением гражданина на госу­дарственную службу; принятием закона, запрещающего заниматься предпринимательской деятельностью той категории граждан, к которой относится предприниматель; вынесением судом в отношении индивидуального предпринимателя приговора, лишающего его права заниматься предпринимательской деятельностью);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4)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признание гражданина недееспособным;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5) ограничение гражданина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дееспособности;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6) смерть гражданина.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33" descr="j0305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869160"/>
            <a:ext cx="1571004" cy="1515556"/>
          </a:xfrm>
          <a:prstGeom prst="rect">
            <a:avLst/>
          </a:prstGeom>
          <a:solidFill>
            <a:schemeClr val="tx1"/>
          </a:solidFill>
          <a:ln w="38100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Юридическое лицо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600200"/>
            <a:ext cx="8370512" cy="4853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Юридическое лицо </a:t>
            </a:r>
            <a:r>
              <a:rPr lang="ru-RU" dirty="0" smtClean="0"/>
              <a:t>– это зарегистрированная в установленном законом порядке организация, фирма, компания, которая имеет в собственности обособленное имущество и отвечает по своим обязательствам этим имуществом, может от своего имени приобретать и осуществлять имущественные и личные неимущественные права, нести обязанности, быть истцом и ответчиком в суде.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211960" y="0"/>
            <a:ext cx="4608338" cy="6858000"/>
            <a:chOff x="4211960" y="0"/>
            <a:chExt cx="4608338" cy="6858000"/>
          </a:xfrm>
        </p:grpSpPr>
        <p:pic>
          <p:nvPicPr>
            <p:cNvPr id="4" name="Picture 18" descr="j0283265"/>
            <p:cNvPicPr>
              <a:picLocks noChangeAspect="1" noChangeArrowheads="1" noCrop="1"/>
            </p:cNvPicPr>
            <p:nvPr/>
          </p:nvPicPr>
          <p:blipFill>
            <a:blip r:embed="rId2" cstate="print">
              <a:lum bright="12000" contrast="6000"/>
            </a:blip>
            <a:srcRect/>
            <a:stretch>
              <a:fillRect/>
            </a:stretch>
          </p:blipFill>
          <p:spPr bwMode="auto">
            <a:xfrm>
              <a:off x="7164288" y="0"/>
              <a:ext cx="1656010" cy="1256507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122" name="Picture 2" descr="https://img2.freepng.ru/20180613/xvo/kisspng-program-management-business-organization-product-m-meeting-5b20e84d418d28.617902471528883277268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11960" y="5158611"/>
              <a:ext cx="2124235" cy="169938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pull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Юридическое лицо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586536" cy="49251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1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Юридическим лицом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признается организация, которая имеет обособленное имущество и отвечает им по своим обязательствам, может от своего имени приобретать и осуществлять гражданские права и нести гражданские обязанности, быть истцом и ответчиком в суде (ст. 49 ГК РФ).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Юридическое лицо должно быть зарегистрировано в едином государственном реестре юридических лиц в одной из организационно-правовых форм, предусмотренных ГК РФ.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юридическим лицам, на имущество которых их учредители имеют вещные права, относятся государственные и муниципальные унитарные предприятия, а также учреждения.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юридическим лицам, в отношении которых их участники имеют корпоративные права, относятся корпоративные организации </a:t>
            </a: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(статья 65.1 ГК РФ)</a:t>
            </a: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4528" cy="8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Признаки юридического лица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586536" cy="4925144"/>
          </a:xfrm>
        </p:spPr>
        <p:txBody>
          <a:bodyPr>
            <a:normAutofit fontScale="77500" lnSpcReduction="20000"/>
          </a:bodyPr>
          <a:lstStyle/>
          <a:p>
            <a:pPr lvl="0" fontAlgn="base"/>
            <a:r>
              <a:rPr lang="ru-RU" b="1" dirty="0" smtClean="0"/>
              <a:t>наличие организационного единства. </a:t>
            </a:r>
            <a:r>
              <a:rPr lang="ru-RU" dirty="0" smtClean="0"/>
              <a:t>Признак организационного единства - наличие у юридического лица учредительных документов, в которых отражается система органов управления и соответствующие подразделения для соответствующих функций, закрепленных уставом юридического лица. </a:t>
            </a:r>
          </a:p>
          <a:p>
            <a:pPr lvl="0" fontAlgn="base"/>
            <a:r>
              <a:rPr lang="ru-RU" b="1" dirty="0" smtClean="0"/>
              <a:t>обладание обособленным имуществом. </a:t>
            </a:r>
            <a:r>
              <a:rPr lang="ru-RU" dirty="0" smtClean="0"/>
              <a:t>Имущественная обособленность - это наличие у фирмы такого атрибута как уставной фонд юридического лица, самостоятельный баланс. Внешним выражением этой самостоятельности является также наличие у компании банковского счета;</a:t>
            </a:r>
          </a:p>
          <a:p>
            <a:pPr lvl="0" fontAlgn="base"/>
            <a:r>
              <a:rPr lang="ru-RU" b="1" dirty="0" smtClean="0"/>
              <a:t>способность нести самостоятельную имущественную ответственность. </a:t>
            </a:r>
            <a:r>
              <a:rPr lang="ru-RU" dirty="0" smtClean="0"/>
              <a:t>Всякая фирма, являющаяся юридическим лицом, несет ответственность за результаты своей хозяйственной деятельности. Она отвечает по своим долгам именно принадлежащим ей имуществом. </a:t>
            </a:r>
          </a:p>
          <a:p>
            <a:r>
              <a:rPr lang="ru-RU" b="1" dirty="0" smtClean="0"/>
              <a:t>возможность выступления в гражданском обороте от своего имени, быть истцом и ответчиком в суде.</a:t>
            </a:r>
            <a:endParaRPr lang="ru-RU" b="1" dirty="0"/>
          </a:p>
        </p:txBody>
      </p:sp>
      <p:pic>
        <p:nvPicPr>
          <p:cNvPr id="4" name="Picture 12" descr="j033638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260647"/>
            <a:ext cx="1152128" cy="106983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7728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Юридические лица, в зависимости от основной цели своей деятельности, подразделяются на коммерческие и некоммерческие 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589566"/>
            <a:ext cx="3672408" cy="471975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5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Коммерческая организация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имеет в качестве основной цели своей деятельности извлечение прибыли, а полученная прибыль распределяется между ее участниками.</a:t>
            </a:r>
          </a:p>
          <a:p>
            <a:pPr>
              <a:buNone/>
            </a:pP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Для достижения своей основной цели коммерческая организация занимается </a:t>
            </a:r>
            <a:r>
              <a:rPr lang="ru-RU" sz="5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предпринимательской деятельностью.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79912" y="1589566"/>
            <a:ext cx="5364088" cy="4935777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Некоммерческая организация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не может иметь в качестве основной цели извлечение прибыли.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Некоммерческая организация создается для достижения социальных, благотворительных, культурных, образовательных, научных и управленческих целей, для охраны здоровья граждан, развития физической культуры и спорта, удовлетворения духовных и иных нематериальных потребностей граждан, защиты прав, законных интересов граждан и организаций, разрешения споров и конфликтов, оказания юридической помощи, а также для иных целей, направленных на достижение общественных благ.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Некоммерческая организация также может заниматься предпринимательской деятельностью, однако полученная от такой деятельности прибыль не распределяется между ее участниками, а используется в тех целях, для достижения которых и была создана 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  <a:hlinkClick r:id="rId2" tooltip="некоммерческая организация (определение, описание, подробности)"/>
              </a:rPr>
              <a:t>некоммерческая организация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strips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cf.ppt-online.org/files2/slide/7/7MFmCVhlTgE9qHUYLXIukZKs5O82ScwD3vJzdyxRar/slide-36.jpg"/>
          <p:cNvPicPr>
            <a:picLocks noChangeAspect="1" noChangeArrowheads="1"/>
          </p:cNvPicPr>
          <p:nvPr/>
        </p:nvPicPr>
        <p:blipFill rotWithShape="1">
          <a:blip r:embed="rId2" cstate="print"/>
          <a:srcRect l="8397" t="12076" r="8114" b="1333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85" name="Rectangle 5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4033" name="Group 1"/>
          <p:cNvGrpSpPr>
            <a:grpSpLocks noChangeAspect="1"/>
          </p:cNvGrpSpPr>
          <p:nvPr/>
        </p:nvGrpSpPr>
        <p:grpSpPr bwMode="auto">
          <a:xfrm>
            <a:off x="110841" y="260648"/>
            <a:ext cx="8928978" cy="6192688"/>
            <a:chOff x="2276" y="2870"/>
            <a:chExt cx="11581" cy="7387"/>
          </a:xfrm>
        </p:grpSpPr>
        <p:sp>
          <p:nvSpPr>
            <p:cNvPr id="44084" name="AutoShape 52"/>
            <p:cNvSpPr>
              <a:spLocks noChangeAspect="1" noChangeArrowheads="1" noTextEdit="1"/>
            </p:cNvSpPr>
            <p:nvPr/>
          </p:nvSpPr>
          <p:spPr bwMode="auto">
            <a:xfrm>
              <a:off x="2276" y="2870"/>
              <a:ext cx="11581" cy="738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83" name="Rectangle 51"/>
            <p:cNvSpPr>
              <a:spLocks noChangeArrowheads="1"/>
            </p:cNvSpPr>
            <p:nvPr/>
          </p:nvSpPr>
          <p:spPr bwMode="auto">
            <a:xfrm>
              <a:off x="4112" y="2870"/>
              <a:ext cx="2118" cy="418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50000">
                  <a:srgbClr val="CCCCCC"/>
                </a:gs>
                <a:gs pos="100000">
                  <a:srgbClr val="666666"/>
                </a:gs>
              </a:gsLst>
              <a:lin ang="189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Корпорации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2" name="Rectangle 50"/>
            <p:cNvSpPr>
              <a:spLocks noChangeArrowheads="1"/>
            </p:cNvSpPr>
            <p:nvPr/>
          </p:nvSpPr>
          <p:spPr bwMode="auto">
            <a:xfrm>
              <a:off x="9901" y="2870"/>
              <a:ext cx="2119" cy="417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50000">
                  <a:srgbClr val="CCCCCC"/>
                </a:gs>
                <a:gs pos="100000">
                  <a:srgbClr val="666666"/>
                </a:gs>
              </a:gsLst>
              <a:lin ang="189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Унитарные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1" name="Text Box 49"/>
            <p:cNvSpPr txBox="1">
              <a:spLocks noChangeArrowheads="1"/>
            </p:cNvSpPr>
            <p:nvPr/>
          </p:nvSpPr>
          <p:spPr bwMode="auto">
            <a:xfrm>
              <a:off x="2276" y="3428"/>
              <a:ext cx="284" cy="27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Коммерческие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0" name="Text Box 48"/>
            <p:cNvSpPr txBox="1">
              <a:spLocks noChangeArrowheads="1"/>
            </p:cNvSpPr>
            <p:nvPr/>
          </p:nvSpPr>
          <p:spPr bwMode="auto">
            <a:xfrm>
              <a:off x="2276" y="7051"/>
              <a:ext cx="282" cy="32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Некоммерческие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9" name="Rectangle 47"/>
            <p:cNvSpPr>
              <a:spLocks noChangeArrowheads="1"/>
            </p:cNvSpPr>
            <p:nvPr/>
          </p:nvSpPr>
          <p:spPr bwMode="auto">
            <a:xfrm>
              <a:off x="5100" y="4542"/>
              <a:ext cx="1553" cy="559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Хозяйственные общества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8" name="Rectangle 46"/>
            <p:cNvSpPr>
              <a:spLocks noChangeArrowheads="1"/>
            </p:cNvSpPr>
            <p:nvPr/>
          </p:nvSpPr>
          <p:spPr bwMode="auto">
            <a:xfrm>
              <a:off x="3406" y="4543"/>
              <a:ext cx="1553" cy="558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Хозяйственные товарищества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7" name="Rectangle 45"/>
            <p:cNvSpPr>
              <a:spLocks noChangeArrowheads="1"/>
            </p:cNvSpPr>
            <p:nvPr/>
          </p:nvSpPr>
          <p:spPr bwMode="auto">
            <a:xfrm>
              <a:off x="2700" y="3846"/>
              <a:ext cx="1553" cy="560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Хозяйственные партнерства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6" name="Rectangle 44"/>
            <p:cNvSpPr>
              <a:spLocks noChangeArrowheads="1"/>
            </p:cNvSpPr>
            <p:nvPr/>
          </p:nvSpPr>
          <p:spPr bwMode="auto">
            <a:xfrm>
              <a:off x="7642" y="3846"/>
              <a:ext cx="1555" cy="554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Производственные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5" name="Rectangle 43"/>
            <p:cNvSpPr>
              <a:spLocks noChangeArrowheads="1"/>
            </p:cNvSpPr>
            <p:nvPr/>
          </p:nvSpPr>
          <p:spPr bwMode="auto">
            <a:xfrm>
              <a:off x="6088" y="5240"/>
              <a:ext cx="1555" cy="556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Акционерные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общества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4" name="Rectangle 42"/>
            <p:cNvSpPr>
              <a:spLocks noChangeArrowheads="1"/>
            </p:cNvSpPr>
            <p:nvPr/>
          </p:nvSpPr>
          <p:spPr bwMode="auto">
            <a:xfrm>
              <a:off x="6088" y="5936"/>
              <a:ext cx="1555" cy="941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Общества с ограниченной ответственностью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3" name="Rectangle 41"/>
            <p:cNvSpPr>
              <a:spLocks noChangeArrowheads="1"/>
            </p:cNvSpPr>
            <p:nvPr/>
          </p:nvSpPr>
          <p:spPr bwMode="auto">
            <a:xfrm>
              <a:off x="2841" y="7748"/>
              <a:ext cx="1555" cy="558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Потребительские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2" name="Rectangle 40"/>
            <p:cNvSpPr>
              <a:spLocks noChangeArrowheads="1"/>
            </p:cNvSpPr>
            <p:nvPr/>
          </p:nvSpPr>
          <p:spPr bwMode="auto">
            <a:xfrm>
              <a:off x="3124" y="8445"/>
              <a:ext cx="1553" cy="557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Общественные организации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1" name="Rectangle 39"/>
            <p:cNvSpPr>
              <a:spLocks noChangeArrowheads="1"/>
            </p:cNvSpPr>
            <p:nvPr/>
          </p:nvSpPr>
          <p:spPr bwMode="auto">
            <a:xfrm>
              <a:off x="3406" y="9142"/>
              <a:ext cx="1553" cy="556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Ассоциации и союзы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0" name="Rectangle 38"/>
            <p:cNvSpPr>
              <a:spLocks noChangeArrowheads="1"/>
            </p:cNvSpPr>
            <p:nvPr/>
          </p:nvSpPr>
          <p:spPr bwMode="auto">
            <a:xfrm>
              <a:off x="5241" y="9002"/>
              <a:ext cx="1553" cy="696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Товарищества собственников недвижимости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9" name="Rectangle 37"/>
            <p:cNvSpPr>
              <a:spLocks noChangeArrowheads="1"/>
            </p:cNvSpPr>
            <p:nvPr/>
          </p:nvSpPr>
          <p:spPr bwMode="auto">
            <a:xfrm>
              <a:off x="5665" y="8584"/>
              <a:ext cx="1553" cy="348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Казачьи общества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8" name="Rectangle 36"/>
            <p:cNvSpPr>
              <a:spLocks noChangeArrowheads="1"/>
            </p:cNvSpPr>
            <p:nvPr/>
          </p:nvSpPr>
          <p:spPr bwMode="auto">
            <a:xfrm>
              <a:off x="5806" y="7748"/>
              <a:ext cx="1552" cy="696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Общины коренных малочисленных народов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7" name="Rectangle 35"/>
            <p:cNvSpPr>
              <a:spLocks noChangeArrowheads="1"/>
            </p:cNvSpPr>
            <p:nvPr/>
          </p:nvSpPr>
          <p:spPr bwMode="auto">
            <a:xfrm>
              <a:off x="10607" y="7748"/>
              <a:ext cx="1554" cy="406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Фонды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6" name="Rectangle 34"/>
            <p:cNvSpPr>
              <a:spLocks noChangeArrowheads="1"/>
            </p:cNvSpPr>
            <p:nvPr/>
          </p:nvSpPr>
          <p:spPr bwMode="auto">
            <a:xfrm>
              <a:off x="10324" y="8306"/>
              <a:ext cx="1556" cy="418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Учреждения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5" name="Rectangle 33"/>
            <p:cNvSpPr>
              <a:spLocks noChangeArrowheads="1"/>
            </p:cNvSpPr>
            <p:nvPr/>
          </p:nvSpPr>
          <p:spPr bwMode="auto">
            <a:xfrm>
              <a:off x="9759" y="8863"/>
              <a:ext cx="1556" cy="696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Автономные некоммерческие организации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4" name="Rectangle 32"/>
            <p:cNvSpPr>
              <a:spLocks noChangeArrowheads="1"/>
            </p:cNvSpPr>
            <p:nvPr/>
          </p:nvSpPr>
          <p:spPr bwMode="auto">
            <a:xfrm>
              <a:off x="7642" y="7888"/>
              <a:ext cx="1555" cy="558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Религиозные организации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3" name="Rectangle 31"/>
            <p:cNvSpPr>
              <a:spLocks noChangeArrowheads="1"/>
            </p:cNvSpPr>
            <p:nvPr/>
          </p:nvSpPr>
          <p:spPr bwMode="auto">
            <a:xfrm>
              <a:off x="7924" y="8724"/>
              <a:ext cx="1555" cy="697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Публично-правовые компании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2" name="Rectangle 30"/>
            <p:cNvSpPr>
              <a:spLocks noChangeArrowheads="1"/>
            </p:cNvSpPr>
            <p:nvPr/>
          </p:nvSpPr>
          <p:spPr bwMode="auto">
            <a:xfrm>
              <a:off x="2841" y="5240"/>
              <a:ext cx="1553" cy="622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Полное товарищество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1" name="Rectangle 29"/>
            <p:cNvSpPr>
              <a:spLocks noChangeArrowheads="1"/>
            </p:cNvSpPr>
            <p:nvPr/>
          </p:nvSpPr>
          <p:spPr bwMode="auto">
            <a:xfrm>
              <a:off x="2841" y="5936"/>
              <a:ext cx="1553" cy="1057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Товарищество на вере (коммандитное товарищество)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0" name="Rectangle 28"/>
            <p:cNvSpPr>
              <a:spLocks noChangeArrowheads="1"/>
            </p:cNvSpPr>
            <p:nvPr/>
          </p:nvSpPr>
          <p:spPr bwMode="auto">
            <a:xfrm>
              <a:off x="4112" y="7051"/>
              <a:ext cx="2120" cy="417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50000">
                  <a:srgbClr val="CCCCCC"/>
                </a:gs>
                <a:gs pos="100000">
                  <a:srgbClr val="666666"/>
                </a:gs>
              </a:gsLst>
              <a:lin ang="189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Корпорации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59" name="Rectangle 27"/>
            <p:cNvSpPr>
              <a:spLocks noChangeArrowheads="1"/>
            </p:cNvSpPr>
            <p:nvPr/>
          </p:nvSpPr>
          <p:spPr bwMode="auto">
            <a:xfrm>
              <a:off x="9053" y="7051"/>
              <a:ext cx="2119" cy="417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50000">
                  <a:srgbClr val="CCCCCC"/>
                </a:gs>
                <a:gs pos="100000">
                  <a:srgbClr val="666666"/>
                </a:gs>
              </a:gsLst>
              <a:lin ang="189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Унитарные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58" name="Line 26"/>
            <p:cNvSpPr>
              <a:spLocks noChangeShapeType="1"/>
            </p:cNvSpPr>
            <p:nvPr/>
          </p:nvSpPr>
          <p:spPr bwMode="auto">
            <a:xfrm flipH="1">
              <a:off x="3406" y="3288"/>
              <a:ext cx="1271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7" name="Line 25"/>
            <p:cNvSpPr>
              <a:spLocks noChangeShapeType="1"/>
            </p:cNvSpPr>
            <p:nvPr/>
          </p:nvSpPr>
          <p:spPr bwMode="auto">
            <a:xfrm flipH="1">
              <a:off x="4253" y="3288"/>
              <a:ext cx="847" cy="1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6" name="Line 24"/>
            <p:cNvSpPr>
              <a:spLocks noChangeShapeType="1"/>
            </p:cNvSpPr>
            <p:nvPr/>
          </p:nvSpPr>
          <p:spPr bwMode="auto">
            <a:xfrm>
              <a:off x="5383" y="3288"/>
              <a:ext cx="564" cy="1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5" name="Line 23"/>
            <p:cNvSpPr>
              <a:spLocks noChangeShapeType="1"/>
            </p:cNvSpPr>
            <p:nvPr/>
          </p:nvSpPr>
          <p:spPr bwMode="auto">
            <a:xfrm>
              <a:off x="6230" y="3288"/>
              <a:ext cx="1412" cy="5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4" name="Line 22"/>
            <p:cNvSpPr>
              <a:spLocks noChangeShapeType="1"/>
            </p:cNvSpPr>
            <p:nvPr/>
          </p:nvSpPr>
          <p:spPr bwMode="auto">
            <a:xfrm>
              <a:off x="4677" y="5100"/>
              <a:ext cx="0" cy="1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3" name="Line 21"/>
            <p:cNvSpPr>
              <a:spLocks noChangeShapeType="1"/>
            </p:cNvSpPr>
            <p:nvPr/>
          </p:nvSpPr>
          <p:spPr bwMode="auto">
            <a:xfrm flipH="1">
              <a:off x="4394" y="6354"/>
              <a:ext cx="2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2" name="Line 20"/>
            <p:cNvSpPr>
              <a:spLocks noChangeShapeType="1"/>
            </p:cNvSpPr>
            <p:nvPr/>
          </p:nvSpPr>
          <p:spPr bwMode="auto">
            <a:xfrm flipH="1">
              <a:off x="4394" y="5518"/>
              <a:ext cx="2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1" name="Line 19"/>
            <p:cNvSpPr>
              <a:spLocks noChangeShapeType="1"/>
            </p:cNvSpPr>
            <p:nvPr/>
          </p:nvSpPr>
          <p:spPr bwMode="auto">
            <a:xfrm>
              <a:off x="5806" y="5100"/>
              <a:ext cx="0" cy="1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50" name="Line 18"/>
            <p:cNvSpPr>
              <a:spLocks noChangeShapeType="1"/>
            </p:cNvSpPr>
            <p:nvPr/>
          </p:nvSpPr>
          <p:spPr bwMode="auto">
            <a:xfrm>
              <a:off x="5806" y="6354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9" name="Line 17"/>
            <p:cNvSpPr>
              <a:spLocks noChangeShapeType="1"/>
            </p:cNvSpPr>
            <p:nvPr/>
          </p:nvSpPr>
          <p:spPr bwMode="auto">
            <a:xfrm>
              <a:off x="5806" y="5518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8" name="Line 16"/>
            <p:cNvSpPr>
              <a:spLocks noChangeShapeType="1"/>
            </p:cNvSpPr>
            <p:nvPr/>
          </p:nvSpPr>
          <p:spPr bwMode="auto">
            <a:xfrm>
              <a:off x="5947" y="3288"/>
              <a:ext cx="2542" cy="19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7" name="Line 15"/>
            <p:cNvSpPr>
              <a:spLocks noChangeShapeType="1"/>
            </p:cNvSpPr>
            <p:nvPr/>
          </p:nvSpPr>
          <p:spPr bwMode="auto">
            <a:xfrm>
              <a:off x="11030" y="3288"/>
              <a:ext cx="1" cy="9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6" name="Line 14"/>
            <p:cNvSpPr>
              <a:spLocks noChangeShapeType="1"/>
            </p:cNvSpPr>
            <p:nvPr/>
          </p:nvSpPr>
          <p:spPr bwMode="auto">
            <a:xfrm flipH="1">
              <a:off x="3829" y="7469"/>
              <a:ext cx="848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5" name="Line 13"/>
            <p:cNvSpPr>
              <a:spLocks noChangeShapeType="1"/>
            </p:cNvSpPr>
            <p:nvPr/>
          </p:nvSpPr>
          <p:spPr bwMode="auto">
            <a:xfrm flipH="1">
              <a:off x="4535" y="7469"/>
              <a:ext cx="283" cy="9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4" name="Line 12"/>
            <p:cNvSpPr>
              <a:spLocks noChangeShapeType="1"/>
            </p:cNvSpPr>
            <p:nvPr/>
          </p:nvSpPr>
          <p:spPr bwMode="auto">
            <a:xfrm flipH="1">
              <a:off x="4818" y="7469"/>
              <a:ext cx="282" cy="16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3" name="Line 11"/>
            <p:cNvSpPr>
              <a:spLocks noChangeShapeType="1"/>
            </p:cNvSpPr>
            <p:nvPr/>
          </p:nvSpPr>
          <p:spPr bwMode="auto">
            <a:xfrm>
              <a:off x="5241" y="7469"/>
              <a:ext cx="283" cy="15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2" name="Line 10"/>
            <p:cNvSpPr>
              <a:spLocks noChangeShapeType="1"/>
            </p:cNvSpPr>
            <p:nvPr/>
          </p:nvSpPr>
          <p:spPr bwMode="auto">
            <a:xfrm>
              <a:off x="5383" y="7469"/>
              <a:ext cx="423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1" name="Line 9"/>
            <p:cNvSpPr>
              <a:spLocks noChangeShapeType="1"/>
            </p:cNvSpPr>
            <p:nvPr/>
          </p:nvSpPr>
          <p:spPr bwMode="auto">
            <a:xfrm>
              <a:off x="5524" y="7469"/>
              <a:ext cx="706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40" name="Line 8"/>
            <p:cNvSpPr>
              <a:spLocks noChangeShapeType="1"/>
            </p:cNvSpPr>
            <p:nvPr/>
          </p:nvSpPr>
          <p:spPr bwMode="auto">
            <a:xfrm flipH="1">
              <a:off x="8489" y="7469"/>
              <a:ext cx="1270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39" name="Line 7"/>
            <p:cNvSpPr>
              <a:spLocks noChangeShapeType="1"/>
            </p:cNvSpPr>
            <p:nvPr/>
          </p:nvSpPr>
          <p:spPr bwMode="auto">
            <a:xfrm flipH="1">
              <a:off x="9195" y="7469"/>
              <a:ext cx="706" cy="1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38" name="Line 6"/>
            <p:cNvSpPr>
              <a:spLocks noChangeShapeType="1"/>
            </p:cNvSpPr>
            <p:nvPr/>
          </p:nvSpPr>
          <p:spPr bwMode="auto">
            <a:xfrm>
              <a:off x="10042" y="7469"/>
              <a:ext cx="0" cy="13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10183" y="7469"/>
              <a:ext cx="424" cy="8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36" name="Line 4"/>
            <p:cNvSpPr>
              <a:spLocks noChangeShapeType="1"/>
            </p:cNvSpPr>
            <p:nvPr/>
          </p:nvSpPr>
          <p:spPr bwMode="auto">
            <a:xfrm>
              <a:off x="10465" y="7469"/>
              <a:ext cx="989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035" name="Rectangle 3"/>
            <p:cNvSpPr>
              <a:spLocks noChangeArrowheads="1"/>
            </p:cNvSpPr>
            <p:nvPr/>
          </p:nvSpPr>
          <p:spPr bwMode="auto">
            <a:xfrm>
              <a:off x="10183" y="4264"/>
              <a:ext cx="1694" cy="975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Государственные и муниципальные унитарные предприятия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34" name="Rectangle 2"/>
            <p:cNvSpPr>
              <a:spLocks noChangeArrowheads="1"/>
            </p:cNvSpPr>
            <p:nvPr/>
          </p:nvSpPr>
          <p:spPr bwMode="auto">
            <a:xfrm>
              <a:off x="7924" y="5239"/>
              <a:ext cx="1695" cy="697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Крестьянские (фермерские) хозяйства</a:t>
              </a:r>
              <a:endPara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5" name="Rectangle 7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3793" name="Group 1"/>
          <p:cNvGrpSpPr>
            <a:grpSpLocks noChangeAspect="1"/>
          </p:cNvGrpSpPr>
          <p:nvPr/>
        </p:nvGrpSpPr>
        <p:grpSpPr bwMode="auto">
          <a:xfrm>
            <a:off x="611560" y="0"/>
            <a:ext cx="7488832" cy="6858000"/>
            <a:chOff x="4535" y="3010"/>
            <a:chExt cx="7909" cy="9914"/>
          </a:xfrm>
        </p:grpSpPr>
        <p:sp>
          <p:nvSpPr>
            <p:cNvPr id="33864" name="AutoShape 72"/>
            <p:cNvSpPr>
              <a:spLocks noChangeAspect="1" noChangeArrowheads="1" noTextEdit="1"/>
            </p:cNvSpPr>
            <p:nvPr/>
          </p:nvSpPr>
          <p:spPr bwMode="auto">
            <a:xfrm>
              <a:off x="4535" y="3010"/>
              <a:ext cx="7909" cy="991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63" name="Rectangle 71"/>
            <p:cNvSpPr>
              <a:spLocks noChangeArrowheads="1"/>
            </p:cNvSpPr>
            <p:nvPr/>
          </p:nvSpPr>
          <p:spPr bwMode="auto">
            <a:xfrm>
              <a:off x="4535" y="4821"/>
              <a:ext cx="1836" cy="55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Потребительские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62" name="Rectangle 70"/>
            <p:cNvSpPr>
              <a:spLocks noChangeArrowheads="1"/>
            </p:cNvSpPr>
            <p:nvPr/>
          </p:nvSpPr>
          <p:spPr bwMode="auto">
            <a:xfrm>
              <a:off x="6653" y="4821"/>
              <a:ext cx="1835" cy="55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Общественные организации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61" name="Rectangle 69"/>
            <p:cNvSpPr>
              <a:spLocks noChangeArrowheads="1"/>
            </p:cNvSpPr>
            <p:nvPr/>
          </p:nvSpPr>
          <p:spPr bwMode="auto">
            <a:xfrm>
              <a:off x="8630" y="4821"/>
              <a:ext cx="1834" cy="279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Ассоциации и союзы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60" name="Rectangle 68"/>
            <p:cNvSpPr>
              <a:spLocks noChangeArrowheads="1"/>
            </p:cNvSpPr>
            <p:nvPr/>
          </p:nvSpPr>
          <p:spPr bwMode="auto">
            <a:xfrm>
              <a:off x="10606" y="4821"/>
              <a:ext cx="1694" cy="693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Товарищества собственников недвижимости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9" name="Rectangle 67"/>
            <p:cNvSpPr>
              <a:spLocks noChangeArrowheads="1"/>
            </p:cNvSpPr>
            <p:nvPr/>
          </p:nvSpPr>
          <p:spPr bwMode="auto">
            <a:xfrm>
              <a:off x="10606" y="4124"/>
              <a:ext cx="1694" cy="41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Казачьи общества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8" name="Rectangle 66"/>
            <p:cNvSpPr>
              <a:spLocks noChangeArrowheads="1"/>
            </p:cNvSpPr>
            <p:nvPr/>
          </p:nvSpPr>
          <p:spPr bwMode="auto">
            <a:xfrm>
              <a:off x="10606" y="3288"/>
              <a:ext cx="1552" cy="69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9999"/>
                </a:gs>
              </a:gsLst>
              <a:lin ang="54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Общины коренных малочисленных народов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7" name="Rectangle 65"/>
            <p:cNvSpPr>
              <a:spLocks noChangeArrowheads="1"/>
            </p:cNvSpPr>
            <p:nvPr/>
          </p:nvSpPr>
          <p:spPr bwMode="auto">
            <a:xfrm>
              <a:off x="4959" y="3149"/>
              <a:ext cx="2121" cy="557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50000">
                  <a:srgbClr val="CCCCCC"/>
                </a:gs>
                <a:gs pos="100000">
                  <a:srgbClr val="666666"/>
                </a:gs>
              </a:gsLst>
              <a:lin ang="189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Некоммерческие корпорации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6" name="Rectangle 64"/>
            <p:cNvSpPr>
              <a:spLocks noChangeArrowheads="1"/>
            </p:cNvSpPr>
            <p:nvPr/>
          </p:nvSpPr>
          <p:spPr bwMode="auto">
            <a:xfrm>
              <a:off x="4818" y="5657"/>
              <a:ext cx="1835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Жилищные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5" name="Rectangle 63"/>
            <p:cNvSpPr>
              <a:spLocks noChangeArrowheads="1"/>
            </p:cNvSpPr>
            <p:nvPr/>
          </p:nvSpPr>
          <p:spPr bwMode="auto">
            <a:xfrm>
              <a:off x="4818" y="6354"/>
              <a:ext cx="1835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Жилищно-строительные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4" name="Rectangle 62"/>
            <p:cNvSpPr>
              <a:spLocks noChangeArrowheads="1"/>
            </p:cNvSpPr>
            <p:nvPr/>
          </p:nvSpPr>
          <p:spPr bwMode="auto">
            <a:xfrm>
              <a:off x="4818" y="7190"/>
              <a:ext cx="1835" cy="2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Гаражные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3" name="Rectangle 61"/>
            <p:cNvSpPr>
              <a:spLocks noChangeArrowheads="1"/>
            </p:cNvSpPr>
            <p:nvPr/>
          </p:nvSpPr>
          <p:spPr bwMode="auto">
            <a:xfrm>
              <a:off x="4818" y="7608"/>
              <a:ext cx="1835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Садоводческие потребительские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2" name="Rectangle 60"/>
            <p:cNvSpPr>
              <a:spLocks noChangeArrowheads="1"/>
            </p:cNvSpPr>
            <p:nvPr/>
          </p:nvSpPr>
          <p:spPr bwMode="auto">
            <a:xfrm>
              <a:off x="4818" y="8444"/>
              <a:ext cx="1835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Огороднические потребительские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1" name="Rectangle 59"/>
            <p:cNvSpPr>
              <a:spLocks noChangeArrowheads="1"/>
            </p:cNvSpPr>
            <p:nvPr/>
          </p:nvSpPr>
          <p:spPr bwMode="auto">
            <a:xfrm>
              <a:off x="4818" y="9280"/>
              <a:ext cx="1835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Дачные потребительские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50" name="Rectangle 58"/>
            <p:cNvSpPr>
              <a:spLocks noChangeArrowheads="1"/>
            </p:cNvSpPr>
            <p:nvPr/>
          </p:nvSpPr>
          <p:spPr bwMode="auto">
            <a:xfrm>
              <a:off x="4818" y="10116"/>
              <a:ext cx="1835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Общества взаимного страхования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9" name="Rectangle 57"/>
            <p:cNvSpPr>
              <a:spLocks noChangeArrowheads="1"/>
            </p:cNvSpPr>
            <p:nvPr/>
          </p:nvSpPr>
          <p:spPr bwMode="auto">
            <a:xfrm>
              <a:off x="4818" y="10813"/>
              <a:ext cx="1835" cy="6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Кредитные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8" name="Rectangle 56"/>
            <p:cNvSpPr>
              <a:spLocks noChangeArrowheads="1"/>
            </p:cNvSpPr>
            <p:nvPr/>
          </p:nvSpPr>
          <p:spPr bwMode="auto">
            <a:xfrm>
              <a:off x="4818" y="11649"/>
              <a:ext cx="1835" cy="2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Фонды проката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7" name="Rectangle 55"/>
            <p:cNvSpPr>
              <a:spLocks noChangeArrowheads="1"/>
            </p:cNvSpPr>
            <p:nvPr/>
          </p:nvSpPr>
          <p:spPr bwMode="auto">
            <a:xfrm>
              <a:off x="4818" y="12067"/>
              <a:ext cx="1835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Сельскохозяйственные потребительские кооперативы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6" name="Rectangle 54"/>
            <p:cNvSpPr>
              <a:spLocks noChangeArrowheads="1"/>
            </p:cNvSpPr>
            <p:nvPr/>
          </p:nvSpPr>
          <p:spPr bwMode="auto">
            <a:xfrm>
              <a:off x="6935" y="5657"/>
              <a:ext cx="169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Политические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партии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5" name="Rectangle 53"/>
            <p:cNvSpPr>
              <a:spLocks noChangeArrowheads="1"/>
            </p:cNvSpPr>
            <p:nvPr/>
          </p:nvSpPr>
          <p:spPr bwMode="auto">
            <a:xfrm>
              <a:off x="6935" y="6354"/>
              <a:ext cx="1694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Профсоюзные организации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4" name="Rectangle 52"/>
            <p:cNvSpPr>
              <a:spLocks noChangeArrowheads="1"/>
            </p:cNvSpPr>
            <p:nvPr/>
          </p:nvSpPr>
          <p:spPr bwMode="auto">
            <a:xfrm>
              <a:off x="6935" y="7051"/>
              <a:ext cx="169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Общественные движения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3" name="Rectangle 51"/>
            <p:cNvSpPr>
              <a:spLocks noChangeArrowheads="1"/>
            </p:cNvSpPr>
            <p:nvPr/>
          </p:nvSpPr>
          <p:spPr bwMode="auto">
            <a:xfrm>
              <a:off x="6935" y="7747"/>
              <a:ext cx="1694" cy="6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Органы общественной самодеятельности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2" name="Rectangle 50"/>
            <p:cNvSpPr>
              <a:spLocks noChangeArrowheads="1"/>
            </p:cNvSpPr>
            <p:nvPr/>
          </p:nvSpPr>
          <p:spPr bwMode="auto">
            <a:xfrm>
              <a:off x="6935" y="8584"/>
              <a:ext cx="1693" cy="8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Территориальные общественные самоуправления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1" name="Rectangle 49"/>
            <p:cNvSpPr>
              <a:spLocks noChangeArrowheads="1"/>
            </p:cNvSpPr>
            <p:nvPr/>
          </p:nvSpPr>
          <p:spPr bwMode="auto">
            <a:xfrm>
              <a:off x="8912" y="5657"/>
              <a:ext cx="1551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Некоммерческие партнерства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8912" y="6354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Саморегулируемые организации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8912" y="7051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Объединения работодателей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8912" y="7747"/>
              <a:ext cx="1551" cy="11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Объединения профсоюзов, кооперативов и общественных организаций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7" name="Rectangle 45"/>
            <p:cNvSpPr>
              <a:spLocks noChangeArrowheads="1"/>
            </p:cNvSpPr>
            <p:nvPr/>
          </p:nvSpPr>
          <p:spPr bwMode="auto">
            <a:xfrm>
              <a:off x="8912" y="9002"/>
              <a:ext cx="1551" cy="6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Торгово-промышленные палаты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6" name="Rectangle 44"/>
            <p:cNvSpPr>
              <a:spLocks noChangeArrowheads="1"/>
            </p:cNvSpPr>
            <p:nvPr/>
          </p:nvSpPr>
          <p:spPr bwMode="auto">
            <a:xfrm>
              <a:off x="8912" y="9838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Нотариальные палаты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5" name="Rectangle 43"/>
            <p:cNvSpPr>
              <a:spLocks noChangeArrowheads="1"/>
            </p:cNvSpPr>
            <p:nvPr/>
          </p:nvSpPr>
          <p:spPr bwMode="auto">
            <a:xfrm>
              <a:off x="8912" y="10534"/>
              <a:ext cx="1551" cy="5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Адвокатские палаты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0747" y="5657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Товарищества собственников жилья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10747" y="6493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Садоводческие некоммерческие товарищества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10747" y="7329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Огороднические некоммерческие товарищества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10747" y="8165"/>
              <a:ext cx="1551" cy="6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Дачные некоммерческие товарищества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0" name="Line 38"/>
            <p:cNvSpPr>
              <a:spLocks noChangeShapeType="1"/>
            </p:cNvSpPr>
            <p:nvPr/>
          </p:nvSpPr>
          <p:spPr bwMode="auto">
            <a:xfrm>
              <a:off x="7077" y="3428"/>
              <a:ext cx="3528" cy="9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7077" y="3428"/>
              <a:ext cx="3529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 flipH="1">
              <a:off x="5382" y="3706"/>
              <a:ext cx="565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7" name="Line 35"/>
            <p:cNvSpPr>
              <a:spLocks noChangeShapeType="1"/>
            </p:cNvSpPr>
            <p:nvPr/>
          </p:nvSpPr>
          <p:spPr bwMode="auto">
            <a:xfrm>
              <a:off x="5947" y="3706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6" name="Line 34"/>
            <p:cNvSpPr>
              <a:spLocks noChangeShapeType="1"/>
            </p:cNvSpPr>
            <p:nvPr/>
          </p:nvSpPr>
          <p:spPr bwMode="auto">
            <a:xfrm>
              <a:off x="5947" y="3706"/>
              <a:ext cx="1694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5" name="Line 33"/>
            <p:cNvSpPr>
              <a:spLocks noChangeShapeType="1"/>
            </p:cNvSpPr>
            <p:nvPr/>
          </p:nvSpPr>
          <p:spPr bwMode="auto">
            <a:xfrm>
              <a:off x="5947" y="3706"/>
              <a:ext cx="3671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4" name="Line 32"/>
            <p:cNvSpPr>
              <a:spLocks noChangeShapeType="1"/>
            </p:cNvSpPr>
            <p:nvPr/>
          </p:nvSpPr>
          <p:spPr bwMode="auto">
            <a:xfrm>
              <a:off x="5947" y="3706"/>
              <a:ext cx="5506" cy="11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3" name="Line 31"/>
            <p:cNvSpPr>
              <a:spLocks noChangeShapeType="1"/>
            </p:cNvSpPr>
            <p:nvPr/>
          </p:nvSpPr>
          <p:spPr bwMode="auto">
            <a:xfrm>
              <a:off x="4676" y="5379"/>
              <a:ext cx="0" cy="71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2" name="Line 30"/>
            <p:cNvSpPr>
              <a:spLocks noChangeShapeType="1"/>
            </p:cNvSpPr>
            <p:nvPr/>
          </p:nvSpPr>
          <p:spPr bwMode="auto">
            <a:xfrm>
              <a:off x="4676" y="12485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1" name="Line 29"/>
            <p:cNvSpPr>
              <a:spLocks noChangeShapeType="1"/>
            </p:cNvSpPr>
            <p:nvPr/>
          </p:nvSpPr>
          <p:spPr bwMode="auto">
            <a:xfrm>
              <a:off x="4676" y="11788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20" name="Line 28"/>
            <p:cNvSpPr>
              <a:spLocks noChangeShapeType="1"/>
            </p:cNvSpPr>
            <p:nvPr/>
          </p:nvSpPr>
          <p:spPr bwMode="auto">
            <a:xfrm>
              <a:off x="4676" y="11092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9" name="Line 27"/>
            <p:cNvSpPr>
              <a:spLocks noChangeShapeType="1"/>
            </p:cNvSpPr>
            <p:nvPr/>
          </p:nvSpPr>
          <p:spPr bwMode="auto">
            <a:xfrm>
              <a:off x="4676" y="10395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8" name="Line 26"/>
            <p:cNvSpPr>
              <a:spLocks noChangeShapeType="1"/>
            </p:cNvSpPr>
            <p:nvPr/>
          </p:nvSpPr>
          <p:spPr bwMode="auto">
            <a:xfrm>
              <a:off x="4676" y="9559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7" name="Line 25"/>
            <p:cNvSpPr>
              <a:spLocks noChangeShapeType="1"/>
            </p:cNvSpPr>
            <p:nvPr/>
          </p:nvSpPr>
          <p:spPr bwMode="auto">
            <a:xfrm>
              <a:off x="4676" y="8723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>
              <a:off x="4676" y="8026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>
              <a:off x="4676" y="7329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4" name="Line 22"/>
            <p:cNvSpPr>
              <a:spLocks noChangeShapeType="1"/>
            </p:cNvSpPr>
            <p:nvPr/>
          </p:nvSpPr>
          <p:spPr bwMode="auto">
            <a:xfrm>
              <a:off x="4676" y="6633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3" name="Line 21"/>
            <p:cNvSpPr>
              <a:spLocks noChangeShapeType="1"/>
            </p:cNvSpPr>
            <p:nvPr/>
          </p:nvSpPr>
          <p:spPr bwMode="auto">
            <a:xfrm>
              <a:off x="4676" y="5936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6794" y="5379"/>
              <a:ext cx="0" cy="36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1" name="Line 19"/>
            <p:cNvSpPr>
              <a:spLocks noChangeShapeType="1"/>
            </p:cNvSpPr>
            <p:nvPr/>
          </p:nvSpPr>
          <p:spPr bwMode="auto">
            <a:xfrm>
              <a:off x="6794" y="900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10" name="Line 18"/>
            <p:cNvSpPr>
              <a:spLocks noChangeShapeType="1"/>
            </p:cNvSpPr>
            <p:nvPr/>
          </p:nvSpPr>
          <p:spPr bwMode="auto">
            <a:xfrm>
              <a:off x="6794" y="802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>
              <a:off x="6794" y="7329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>
              <a:off x="6794" y="6633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6794" y="593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>
              <a:off x="8771" y="5100"/>
              <a:ext cx="0" cy="5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>
              <a:off x="8771" y="10813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>
              <a:off x="8771" y="1011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8771" y="9420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8771" y="8305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8771" y="7329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>
              <a:off x="8771" y="6633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>
              <a:off x="8771" y="593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10606" y="5518"/>
              <a:ext cx="0" cy="30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>
              <a:off x="10606" y="8584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>
              <a:off x="10606" y="7608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5" name="Line 3"/>
            <p:cNvSpPr>
              <a:spLocks noChangeShapeType="1"/>
            </p:cNvSpPr>
            <p:nvPr/>
          </p:nvSpPr>
          <p:spPr bwMode="auto">
            <a:xfrm>
              <a:off x="10606" y="6772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94" name="Line 2"/>
            <p:cNvSpPr>
              <a:spLocks noChangeShapeType="1"/>
            </p:cNvSpPr>
            <p:nvPr/>
          </p:nvSpPr>
          <p:spPr bwMode="auto">
            <a:xfrm>
              <a:off x="10606" y="5936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ransition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fs00.infourok.ru/images/doc/108/127395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9940" name="Picture 4" descr="https://azbukaprav.com/wp-content/uploads/2018/09/prikaz_o_likvidacii_obosoblennogo_podrazdeleniya_obrazec-1024x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16632"/>
            <a:ext cx="1844823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2" name="Picture 6" descr="https://www.pjs-law.ru/wp-content/uploads/2018/09/bizn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3" y="476672"/>
            <a:ext cx="2016224" cy="9162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newsfla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cf.ppt-online.org/files/slide/d/DMUnKAupQeOBr6EGowLbJTXY05z7x3mNh1lZIc/slide-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yurist.blog/wp-content/uploads/2018/01/0004-004-Formy-reorganizatsii-juridicheskikh-lits-min.jpg"/>
          <p:cNvPicPr>
            <a:picLocks noChangeAspect="1" noChangeArrowheads="1"/>
          </p:cNvPicPr>
          <p:nvPr/>
        </p:nvPicPr>
        <p:blipFill rotWithShape="1">
          <a:blip r:embed="rId2" cstate="print"/>
          <a:srcRect t="14717" r="849"/>
          <a:stretch/>
        </p:blipFill>
        <p:spPr bwMode="auto">
          <a:xfrm>
            <a:off x="0" y="188641"/>
            <a:ext cx="9066362" cy="666936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900igr.net/datas/ekonomika/Ekonomika-organizatsii/0258-258-ABA.jpg"/>
          <p:cNvPicPr>
            <a:picLocks noChangeAspect="1" noChangeArrowheads="1"/>
          </p:cNvPicPr>
          <p:nvPr/>
        </p:nvPicPr>
        <p:blipFill rotWithShape="1">
          <a:blip r:embed="rId2" cstate="print"/>
          <a:srcRect l="13208" b="380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208</TotalTime>
  <Words>958</Words>
  <Application>Microsoft Office PowerPoint</Application>
  <PresentationFormat>Экран (4:3)</PresentationFormat>
  <Paragraphs>138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Обычная</vt:lpstr>
      <vt:lpstr>Тема:  Субъекты предпринимательской деятельности в РФ</vt:lpstr>
      <vt:lpstr>Презентация PowerPoint</vt:lpstr>
      <vt:lpstr>Презентация PowerPoint</vt:lpstr>
      <vt:lpstr>Презентация PowerPoint</vt:lpstr>
      <vt:lpstr>Презентация PowerPoint</vt:lpstr>
      <vt:lpstr>Индивидуальный предприниматель</vt:lpstr>
      <vt:lpstr>Индивидуальный предприниматель</vt:lpstr>
      <vt:lpstr>Основные права и обязанности индивидуального предпринимателя </vt:lpstr>
      <vt:lpstr>Основные права и обязанности индивидуального предпринимателя </vt:lpstr>
      <vt:lpstr>Преимущества статуса ИП </vt:lpstr>
      <vt:lpstr>Недостатки статуса ИП </vt:lpstr>
      <vt:lpstr>Основаниям утраты статуса индивидуального предпринимателя: </vt:lpstr>
      <vt:lpstr>Юридическое лицо</vt:lpstr>
      <vt:lpstr>Юридическое лицо</vt:lpstr>
      <vt:lpstr>Признаки юридического лица </vt:lpstr>
      <vt:lpstr>Юридические лица, в зависимости от основной цели своей деятельности, подразделяются на коммерческие и некоммерческие организации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 Правовое регулирование экономических отношений</dc:title>
  <dc:creator>1</dc:creator>
  <cp:lastModifiedBy>master</cp:lastModifiedBy>
  <cp:revision>44</cp:revision>
  <dcterms:created xsi:type="dcterms:W3CDTF">2020-01-28T06:40:31Z</dcterms:created>
  <dcterms:modified xsi:type="dcterms:W3CDTF">2025-12-11T07:46:47Z</dcterms:modified>
</cp:coreProperties>
</file>